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62429" y="2536193"/>
            <a:ext cx="2881085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第二十二章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90724" y="944623"/>
            <a:ext cx="4086396" cy="83305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2739" y="2170587"/>
            <a:ext cx="1246493" cy="3702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0" y="776804"/>
            <a:ext cx="3528054" cy="3528054"/>
          </a:xfrm>
          <a:prstGeom prst="rect">
            <a:avLst/>
          </a:prstGeom>
        </p:spPr>
      </p:pic>
      <p:sp>
        <p:nvSpPr>
          <p:cNvPr id="14" name="Shape 40"/>
          <p:cNvSpPr/>
          <p:nvPr/>
        </p:nvSpPr>
        <p:spPr>
          <a:xfrm>
            <a:off x="4330824" y="3272615"/>
            <a:ext cx="3841575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能源与可持续发展</a:t>
            </a:r>
            <a:endParaRPr lang="zh-CN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9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259920" y="615445"/>
            <a:ext cx="87835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化石</a:t>
            </a:r>
            <a:r>
              <a:rPr lang="zh-CN" altLang="en-US" sz="2400" b="1" dirty="0">
                <a:latin typeface="宋体" panose="02010600030101010101" pitchFamily="2" charset="-122"/>
              </a:rPr>
              <a:t>能源通过燃烧转化为内能，相当一部分内能没有被有效利用，从而造成了热污染。</a:t>
            </a:r>
            <a:r>
              <a:rPr lang="zh-CN" altLang="en-US" sz="2400" b="1" dirty="0">
                <a:latin typeface="Constantia" panose="02030602050306030303" pitchFamily="18" charset="0"/>
              </a:rPr>
              <a:t>汽车尾气造成空气污染和城市热岛效应</a:t>
            </a:r>
            <a:r>
              <a:rPr lang="zh-CN" altLang="en-US" sz="2400" b="1" dirty="0" smtClean="0">
                <a:latin typeface="Constantia" panose="02030602050306030303" pitchFamily="18" charset="0"/>
              </a:rPr>
              <a:t>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9919" y="241031"/>
            <a:ext cx="16706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热岛效应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9" name="Picture 4" descr="W020140619339397224147[1]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" t="663" r="4916" b="1193"/>
          <a:stretch/>
        </p:blipFill>
        <p:spPr bwMode="auto">
          <a:xfrm>
            <a:off x="518422" y="1731968"/>
            <a:ext cx="2520000" cy="1804455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288726" y="3506924"/>
            <a:ext cx="8522340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/>
              <a:t>城</a:t>
            </a:r>
            <a:r>
              <a:rPr lang="zh-CN" altLang="en-US" dirty="0"/>
              <a:t>市里，大量烟尘和废气阻碍了地表热量向外辐射。另外，城市中的建筑物、混凝土和沥青路面，改变了地表的反射率和蓄热</a:t>
            </a:r>
            <a:r>
              <a:rPr lang="zh-CN" altLang="en-US" dirty="0" smtClean="0"/>
              <a:t>能力，使得</a:t>
            </a:r>
            <a:r>
              <a:rPr lang="zh-CN" altLang="en-US" dirty="0"/>
              <a:t>城市气温比周围农村</a:t>
            </a:r>
            <a:r>
              <a:rPr lang="zh-CN" altLang="en-US" dirty="0" smtClean="0"/>
              <a:t>的高。</a:t>
            </a:r>
            <a:endParaRPr lang="zh-CN" altLang="en-US" dirty="0"/>
          </a:p>
        </p:txBody>
      </p:sp>
      <p:pic>
        <p:nvPicPr>
          <p:cNvPr id="14" name="Picture 2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413" y="1802480"/>
            <a:ext cx="2520000" cy="1804455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96925" y="1802480"/>
            <a:ext cx="2520000" cy="1804455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5834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59920" y="802268"/>
            <a:ext cx="850570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Constantia" panose="02030602050306030303" pitchFamily="18" charset="0"/>
              </a:rPr>
              <a:t>燃料燃烧产生的大量二氧化碳</a:t>
            </a:r>
            <a:r>
              <a:rPr lang="zh-CN" altLang="en-US" sz="2400" b="1" dirty="0" smtClean="0">
                <a:latin typeface="Constantia" panose="02030602050306030303" pitchFamily="18" charset="0"/>
              </a:rPr>
              <a:t>，大大加剧</a:t>
            </a:r>
            <a:r>
              <a:rPr lang="zh-CN" altLang="en-US" sz="2400" b="1" dirty="0">
                <a:latin typeface="Constantia" panose="02030602050306030303" pitchFamily="18" charset="0"/>
              </a:rPr>
              <a:t>了地球的温室效应。</a:t>
            </a:r>
          </a:p>
        </p:txBody>
      </p:sp>
      <p:sp>
        <p:nvSpPr>
          <p:cNvPr id="3" name="矩形 2"/>
          <p:cNvSpPr/>
          <p:nvPr/>
        </p:nvSpPr>
        <p:spPr>
          <a:xfrm>
            <a:off x="259919" y="241031"/>
            <a:ext cx="16706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</a:rPr>
              <a:t>温室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效应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181269" y="3175416"/>
            <a:ext cx="8584355" cy="175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algn="just" eaLnBrk="1" hangingPunct="1">
              <a:spcBef>
                <a:spcPct val="20000"/>
              </a:spcBef>
              <a:defRPr kumimoji="1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</a:rPr>
              <a:t>温室效应</a:t>
            </a:r>
            <a:r>
              <a:rPr lang="zh-CN" altLang="en-US" dirty="0">
                <a:solidFill>
                  <a:schemeClr val="tx1"/>
                </a:solidFill>
              </a:rPr>
              <a:t>会造成全球气候变暖</a:t>
            </a:r>
            <a:r>
              <a:rPr lang="zh-CN" altLang="en-US" dirty="0" smtClean="0">
                <a:solidFill>
                  <a:schemeClr val="tx1"/>
                </a:solidFill>
              </a:rPr>
              <a:t>，冰川融化</a:t>
            </a:r>
            <a:r>
              <a:rPr lang="zh-CN" altLang="en-US" dirty="0">
                <a:solidFill>
                  <a:schemeClr val="tx1"/>
                </a:solidFill>
              </a:rPr>
              <a:t>，海平面上升</a:t>
            </a:r>
            <a:r>
              <a:rPr lang="zh-CN" altLang="en-US" dirty="0" smtClean="0">
                <a:solidFill>
                  <a:schemeClr val="tx1"/>
                </a:solidFill>
              </a:rPr>
              <a:t>，出现</a:t>
            </a:r>
            <a:r>
              <a:rPr lang="zh-CN" altLang="en-US" dirty="0">
                <a:solidFill>
                  <a:schemeClr val="tx1"/>
                </a:solidFill>
              </a:rPr>
              <a:t>极端</a:t>
            </a:r>
            <a:r>
              <a:rPr lang="zh-CN" altLang="en-US" dirty="0" smtClean="0">
                <a:solidFill>
                  <a:schemeClr val="tx1"/>
                </a:solidFill>
              </a:rPr>
              <a:t>高温、干旱、飓风。危害</a:t>
            </a:r>
            <a:r>
              <a:rPr lang="zh-CN" altLang="en-US" dirty="0">
                <a:solidFill>
                  <a:schemeClr val="tx1"/>
                </a:solidFill>
              </a:rPr>
              <a:t>自然生态系统</a:t>
            </a:r>
            <a:r>
              <a:rPr lang="zh-CN" altLang="en-US" dirty="0" smtClean="0">
                <a:solidFill>
                  <a:schemeClr val="tx1"/>
                </a:solidFill>
              </a:rPr>
              <a:t>，导致许多</a:t>
            </a:r>
            <a:r>
              <a:rPr lang="zh-CN" altLang="en-US" dirty="0">
                <a:solidFill>
                  <a:schemeClr val="tx1"/>
                </a:solidFill>
              </a:rPr>
              <a:t>生物物种</a:t>
            </a:r>
            <a:r>
              <a:rPr lang="zh-CN" altLang="en-US" dirty="0" smtClean="0">
                <a:solidFill>
                  <a:schemeClr val="tx1"/>
                </a:solidFill>
              </a:rPr>
              <a:t>灭绝</a:t>
            </a:r>
            <a:r>
              <a:rPr lang="zh-CN" altLang="en-US" dirty="0">
                <a:solidFill>
                  <a:schemeClr val="tx1"/>
                </a:solidFill>
              </a:rPr>
              <a:t>，</a:t>
            </a:r>
            <a:r>
              <a:rPr lang="zh-CN" altLang="en-US" dirty="0" smtClean="0">
                <a:solidFill>
                  <a:schemeClr val="tx1"/>
                </a:solidFill>
              </a:rPr>
              <a:t>也</a:t>
            </a:r>
            <a:r>
              <a:rPr lang="zh-CN" altLang="en-US" dirty="0">
                <a:solidFill>
                  <a:schemeClr val="tx1"/>
                </a:solidFill>
              </a:rPr>
              <a:t>给人类带来直接威胁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 preferRelativeResize="0">
            <a:picLocks/>
          </p:cNvPicPr>
          <p:nvPr/>
        </p:nvPicPr>
        <p:blipFill rotWithShape="1">
          <a:blip r:embed="rId2" cstate="print"/>
          <a:srcRect l="2501" t="2877" r="3676" b="8667"/>
          <a:stretch/>
        </p:blipFill>
        <p:spPr>
          <a:xfrm>
            <a:off x="3154808" y="1370960"/>
            <a:ext cx="2520000" cy="1804455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6" name="图片 5"/>
          <p:cNvPicPr preferRelativeResize="0">
            <a:picLocks/>
          </p:cNvPicPr>
          <p:nvPr/>
        </p:nvPicPr>
        <p:blipFill rotWithShape="1">
          <a:blip r:embed="rId3" cstate="print"/>
          <a:srcRect l="12022" t="14254" r="9517" b="12955"/>
          <a:stretch/>
        </p:blipFill>
        <p:spPr>
          <a:xfrm>
            <a:off x="408038" y="1363506"/>
            <a:ext cx="2520000" cy="1804455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7" name="图片 6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28348" y="1370960"/>
            <a:ext cx="2520000" cy="1804455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9836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06258" y="218252"/>
            <a:ext cx="2009670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3.</a:t>
            </a:r>
            <a:r>
              <a:rPr lang="zh-CN" altLang="en-US" dirty="0"/>
              <a:t>酸雨的形成</a:t>
            </a:r>
          </a:p>
        </p:txBody>
      </p:sp>
      <p:sp>
        <p:nvSpPr>
          <p:cNvPr id="4" name="矩形 14"/>
          <p:cNvSpPr>
            <a:spLocks noChangeArrowheads="1"/>
          </p:cNvSpPr>
          <p:nvPr/>
        </p:nvSpPr>
        <p:spPr bwMode="auto">
          <a:xfrm>
            <a:off x="206259" y="722566"/>
            <a:ext cx="869658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燃料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燃烧还生成二氧化硫、氮氧化物、粉尘和一氧化碳等有害物质。产生的酸性物质最终会形成酸雨。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58032" y="2119280"/>
            <a:ext cx="2700000" cy="2779965"/>
            <a:chOff x="3392864" y="2269113"/>
            <a:chExt cx="2700000" cy="2773101"/>
          </a:xfrm>
        </p:grpSpPr>
        <p:pic>
          <p:nvPicPr>
            <p:cNvPr id="5" name="Picture 10"/>
            <p:cNvPicPr preferRelativeResize="0"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43" t="51856" r="50679" b="14601"/>
            <a:stretch/>
          </p:blipFill>
          <p:spPr bwMode="auto">
            <a:xfrm>
              <a:off x="3392864" y="2269113"/>
              <a:ext cx="2700000" cy="198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31750"/>
            <p:cNvSpPr>
              <a:spLocks noChangeArrowheads="1"/>
            </p:cNvSpPr>
            <p:nvPr/>
          </p:nvSpPr>
          <p:spPr bwMode="auto">
            <a:xfrm>
              <a:off x="3392864" y="4211217"/>
              <a:ext cx="2585905" cy="830997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被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酸雨严重腐蚀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的汉白玉石柱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02839" y="2157270"/>
            <a:ext cx="2700000" cy="2409719"/>
            <a:chOff x="6122361" y="2269113"/>
            <a:chExt cx="2700000" cy="2403769"/>
          </a:xfrm>
        </p:grpSpPr>
        <p:sp>
          <p:nvSpPr>
            <p:cNvPr id="8" name="矩形 9"/>
            <p:cNvSpPr>
              <a:spLocks noChangeArrowheads="1"/>
            </p:cNvSpPr>
            <p:nvPr/>
          </p:nvSpPr>
          <p:spPr bwMode="auto">
            <a:xfrm>
              <a:off x="6148922" y="4211217"/>
              <a:ext cx="2646878" cy="461665"/>
            </a:xfrm>
            <a:prstGeom prst="rect">
              <a:avLst/>
            </a:prstGeom>
            <a:extLst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酸雨对森林的破坏</a:t>
              </a:r>
            </a:p>
          </p:txBody>
        </p:sp>
        <p:pic>
          <p:nvPicPr>
            <p:cNvPr id="9" name="图片 1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2361" y="2269113"/>
              <a:ext cx="2700000" cy="198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270131" y="2119280"/>
            <a:ext cx="2700000" cy="2447709"/>
            <a:chOff x="230116" y="2392052"/>
            <a:chExt cx="2700000" cy="2441665"/>
          </a:xfrm>
        </p:grpSpPr>
        <p:pic>
          <p:nvPicPr>
            <p:cNvPr id="3" name="Picture 3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0116" y="2392052"/>
              <a:ext cx="2700000" cy="198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0" name="矩形 9"/>
            <p:cNvSpPr/>
            <p:nvPr/>
          </p:nvSpPr>
          <p:spPr>
            <a:xfrm>
              <a:off x="410565" y="4372052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酸雨的形成过程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2257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237" y="333471"/>
            <a:ext cx="8262937" cy="4871123"/>
            <a:chOff x="423236" y="332647"/>
            <a:chExt cx="8262937" cy="4859095"/>
          </a:xfrm>
        </p:grpSpPr>
        <p:pic>
          <p:nvPicPr>
            <p:cNvPr id="2" name="Picture 4" descr="E:\罗梦\2017春下\人九物下\WL_9\resource\9224\jpg\17904004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440" y="332647"/>
              <a:ext cx="7452528" cy="3109101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>
              <a:spLocks noChangeArrowheads="1"/>
            </p:cNvSpPr>
            <p:nvPr/>
          </p:nvSpPr>
          <p:spPr bwMode="auto">
            <a:xfrm>
              <a:off x="423236" y="3441748"/>
              <a:ext cx="8262937" cy="1749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一座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1.0×10</a:t>
              </a:r>
              <a:r>
                <a:rPr lang="en-US" altLang="zh-CN" sz="2400" baseline="30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kW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燃煤电厂，每年燃煤约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3.5×10</a:t>
              </a:r>
              <a:r>
                <a:rPr lang="en-US" altLang="zh-CN" sz="2400" baseline="30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，向大气排放二氧化碳、二氧化硫、微尘及其他致病的有害物质可达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1.09×10</a:t>
              </a:r>
              <a:r>
                <a:rPr lang="en-US" altLang="zh-CN" sz="2400" baseline="30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637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47860" y="370138"/>
            <a:ext cx="8604738" cy="1684799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在消耗各种能源时，对环境造成怎样的破坏呢？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√”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表示大量消耗能源对环境会有明显的破坏，用“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表示对环境不会造成明显的破坏。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7729" y="451735"/>
            <a:ext cx="1437453" cy="470082"/>
            <a:chOff x="295853" y="341836"/>
            <a:chExt cx="1027344" cy="895620"/>
          </a:xfrm>
        </p:grpSpPr>
        <p:sp>
          <p:nvSpPr>
            <p:cNvPr id="11" name="Shape 108"/>
            <p:cNvSpPr/>
            <p:nvPr/>
          </p:nvSpPr>
          <p:spPr>
            <a:xfrm>
              <a:off x="305553" y="365346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295853" y="341836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想想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768" y="2042919"/>
            <a:ext cx="6176128" cy="2859903"/>
          </a:xfrm>
          <a:prstGeom prst="rect">
            <a:avLst/>
          </a:prstGeom>
          <a:noFill/>
          <a:effectLst>
            <a:outerShdw blurRad="736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71078" y="2768192"/>
            <a:ext cx="3803706" cy="168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943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9594" y="2782138"/>
            <a:ext cx="8647770" cy="12033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人类不应当无限制的向大自然索取，我们必须在提升物质文明的同时，保持与自然环境的和谐与平衡。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595" y="1023469"/>
            <a:ext cx="830186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保护环境、控制和消除大气污染，已经成为当前世界需要解决的重要课题。我们既要有效的利用能源，又要很好的控制和消除污染。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5397" y="358627"/>
            <a:ext cx="916949" cy="538925"/>
            <a:chOff x="338250" y="365346"/>
            <a:chExt cx="1043742" cy="872110"/>
          </a:xfrm>
        </p:grpSpPr>
        <p:sp>
          <p:nvSpPr>
            <p:cNvPr id="9" name="Shape 108"/>
            <p:cNvSpPr/>
            <p:nvPr/>
          </p:nvSpPr>
          <p:spPr>
            <a:xfrm>
              <a:off x="338250" y="365346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372562" y="439610"/>
              <a:ext cx="1009430" cy="74708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119561" y="385716"/>
            <a:ext cx="6859820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中结果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你对能源的利用有什么看法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594" y="4196670"/>
            <a:ext cx="8752114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如何在使用能源的同时减少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对环境的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破坏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spc="67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r>
              <a:rPr lang="zh-CN" altLang="en-US" sz="2400" spc="67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可持续发展</a:t>
            </a:r>
            <a:r>
              <a:rPr lang="zh-CN" altLang="en-US" sz="2400" spc="67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spc="67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6093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0275" y="351836"/>
            <a:ext cx="3775393" cy="5245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三、能源与可持续发展</a:t>
            </a:r>
          </a:p>
        </p:txBody>
      </p:sp>
      <p:sp>
        <p:nvSpPr>
          <p:cNvPr id="5" name="矩形 4"/>
          <p:cNvSpPr/>
          <p:nvPr/>
        </p:nvSpPr>
        <p:spPr>
          <a:xfrm>
            <a:off x="254776" y="937927"/>
            <a:ext cx="496210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不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可再生能源和可再生能源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274873" y="2559487"/>
            <a:ext cx="925195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）可再生能源：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太阳能、风能、水能等可以在自然界里源源不断地到 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54777" y="1400734"/>
            <a:ext cx="89646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可再生能源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化石能源、核能等会越用越少，不能在短期内从自然界得到补充。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073" y="3940201"/>
            <a:ext cx="741565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现在世界能源消耗中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以上是不可再生能源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203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750" y="360575"/>
            <a:ext cx="367591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世纪的能源趋势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2751" y="995045"/>
            <a:ext cx="738375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）我国的能源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可开采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量和消耗与世界的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96370" y="1629516"/>
            <a:ext cx="3600000" cy="3134607"/>
            <a:chOff x="741690" y="1736023"/>
            <a:chExt cx="3600000" cy="3126867"/>
          </a:xfrm>
        </p:grpSpPr>
        <p:pic>
          <p:nvPicPr>
            <p:cNvPr id="4" name="Picture 5" descr="未标题-7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690" y="1736023"/>
              <a:ext cx="3600000" cy="2700000"/>
            </a:xfrm>
            <a:prstGeom prst="rect">
              <a:avLst/>
            </a:prstGeom>
            <a:noFill/>
            <a:effectLst>
              <a:outerShdw blurRad="736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588498" y="4401225"/>
              <a:ext cx="1576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可开采量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51945" y="1705436"/>
            <a:ext cx="3600000" cy="3169491"/>
            <a:chOff x="4751945" y="1701225"/>
            <a:chExt cx="3600000" cy="3161665"/>
          </a:xfrm>
        </p:grpSpPr>
        <p:pic>
          <p:nvPicPr>
            <p:cNvPr id="6" name="Picture 5" descr="favori1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945" y="1701225"/>
              <a:ext cx="3600000" cy="2700000"/>
            </a:xfrm>
            <a:prstGeom prst="rect">
              <a:avLst/>
            </a:prstGeom>
            <a:noFill/>
            <a:effectLst>
              <a:outerShdw blurRad="736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5663095" y="4401225"/>
              <a:ext cx="15767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能源消耗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1530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1593" y="371982"/>
            <a:ext cx="336697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可持续发展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的战略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47806" y="798444"/>
            <a:ext cx="8493370" cy="1758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按现在的能源消耗，世界上的石油、天然气和煤等生物化石能源将在几十年至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年内逐渐耗尽</a:t>
            </a:r>
            <a:r>
              <a:rPr lang="zh-CN" alt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同时大量消耗常规能源带来了环境问题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 descr="未命名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377" y="1945549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698500"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82046" y="2847777"/>
            <a:ext cx="521464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）能源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可持续发展策略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31593" y="3750005"/>
            <a:ext cx="7800924" cy="462808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/>
              <a:t>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能源的利用率，减少在能源使用中对环境的破坏。 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85448" y="4352126"/>
            <a:ext cx="3413118" cy="462808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 smtClean="0"/>
              <a:t>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新的理想能源</a:t>
            </a:r>
          </a:p>
        </p:txBody>
      </p:sp>
    </p:spTree>
    <p:extLst>
      <p:ext uri="{BB962C8B-B14F-4D97-AF65-F5344CB8AC3E}">
        <p14:creationId xmlns:p14="http://schemas.microsoft.com/office/powerpoint/2010/main" val="3367354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8677"/>
          <p:cNvSpPr>
            <a:spLocks noChangeArrowheads="1"/>
          </p:cNvSpPr>
          <p:nvPr/>
        </p:nvSpPr>
        <p:spPr bwMode="auto">
          <a:xfrm>
            <a:off x="259321" y="400289"/>
            <a:ext cx="3143809" cy="462808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．未来理想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能源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l="13962" t="2800" r="12699" b="2810"/>
          <a:stretch/>
        </p:blipFill>
        <p:spPr>
          <a:xfrm>
            <a:off x="2049864" y="1500630"/>
            <a:ext cx="3999245" cy="2845708"/>
          </a:xfrm>
          <a:prstGeom prst="rect">
            <a:avLst/>
          </a:prstGeom>
          <a:effectLst>
            <a:outerShdw blurRad="4572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155669" y="1037823"/>
            <a:ext cx="498245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）未来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理想能源须满足的条件：</a:t>
            </a:r>
          </a:p>
        </p:txBody>
      </p:sp>
      <p:sp>
        <p:nvSpPr>
          <p:cNvPr id="5" name="矩形 4"/>
          <p:cNvSpPr/>
          <p:nvPr/>
        </p:nvSpPr>
        <p:spPr>
          <a:xfrm>
            <a:off x="244167" y="4303741"/>
            <a:ext cx="662688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可再生能源是未来理想能源的一个重要发展方向</a:t>
            </a:r>
          </a:p>
        </p:txBody>
      </p:sp>
    </p:spTree>
    <p:extLst>
      <p:ext uri="{BB962C8B-B14F-4D97-AF65-F5344CB8AC3E}">
        <p14:creationId xmlns:p14="http://schemas.microsoft.com/office/powerpoint/2010/main" val="2253496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6769" y="81939"/>
            <a:ext cx="767209" cy="699508"/>
            <a:chOff x="326805" y="300084"/>
            <a:chExt cx="767209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326805" y="341199"/>
              <a:ext cx="767209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80408" y="120851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53979" y="60366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AutoShape 4" descr="http://img4.imgtn.bdimg.com/it/u=2106706456,2280156814&amp;fm=26&amp;gp=0.jpg"/>
          <p:cNvSpPr>
            <a:spLocks noChangeAspect="1" noChangeArrowheads="1"/>
          </p:cNvSpPr>
          <p:nvPr/>
        </p:nvSpPr>
        <p:spPr bwMode="auto">
          <a:xfrm>
            <a:off x="155575" y="-144820"/>
            <a:ext cx="304800" cy="30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9452" y="1026911"/>
            <a:ext cx="1437453" cy="470082"/>
            <a:chOff x="295853" y="341836"/>
            <a:chExt cx="1027344" cy="895620"/>
          </a:xfrm>
        </p:grpSpPr>
        <p:sp>
          <p:nvSpPr>
            <p:cNvPr id="11" name="Shape 108"/>
            <p:cNvSpPr/>
            <p:nvPr/>
          </p:nvSpPr>
          <p:spPr>
            <a:xfrm>
              <a:off x="305553" y="365346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295853" y="341836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想想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042509" y="630139"/>
            <a:ext cx="6679461" cy="177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40000"/>
              </a:lnSpc>
              <a:buFont typeface="Arial" charset="0"/>
              <a:buNone/>
            </a:pPr>
            <a:r>
              <a:rPr lang="zh-CN" altLang="en-US" sz="2600" dirty="0" smtClean="0">
                <a:latin typeface="黑体" pitchFamily="49" charset="-122"/>
                <a:ea typeface="黑体" pitchFamily="49" charset="-122"/>
              </a:rPr>
              <a:t>既然</a:t>
            </a:r>
            <a:r>
              <a:rPr lang="zh-CN" altLang="en-US" sz="2600" dirty="0">
                <a:latin typeface="黑体" pitchFamily="49" charset="-122"/>
                <a:ea typeface="黑体" pitchFamily="49" charset="-122"/>
              </a:rPr>
              <a:t>能量是守恒的，那地球上的能量就不会减少了，为什么还需要节约能源？在实际中会出现能源危机吗？ </a:t>
            </a:r>
          </a:p>
        </p:txBody>
      </p:sp>
      <p:pic>
        <p:nvPicPr>
          <p:cNvPr id="15" name="图片 14"/>
          <p:cNvPicPr preferRelativeResize="0">
            <a:picLocks/>
          </p:cNvPicPr>
          <p:nvPr/>
        </p:nvPicPr>
        <p:blipFill rotWithShape="1">
          <a:blip r:embed="rId3" cstate="print"/>
          <a:srcRect l="6591" t="12474" r="4041"/>
          <a:stretch/>
        </p:blipFill>
        <p:spPr>
          <a:xfrm>
            <a:off x="2906693" y="2536142"/>
            <a:ext cx="3600000" cy="2526238"/>
          </a:xfrm>
          <a:prstGeom prst="rect">
            <a:avLst/>
          </a:prstGeom>
          <a:effectLst>
            <a:outerShdw blurRad="3429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863420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628" y="265171"/>
            <a:ext cx="552659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）我国</a:t>
            </a:r>
            <a:r>
              <a:rPr lang="zh-CN" altLang="zh-CN" sz="2400" dirty="0" smtClean="0"/>
              <a:t>各种</a:t>
            </a:r>
            <a:r>
              <a:rPr lang="zh-CN" altLang="zh-CN" sz="2400" dirty="0"/>
              <a:t>新能源的开发和</a:t>
            </a:r>
            <a:r>
              <a:rPr lang="zh-CN" altLang="zh-CN" sz="2400" dirty="0" smtClean="0"/>
              <a:t>利用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4745" y="791792"/>
            <a:ext cx="2160000" cy="2073257"/>
            <a:chOff x="820220" y="1262745"/>
            <a:chExt cx="2160000" cy="2068138"/>
          </a:xfrm>
        </p:grpSpPr>
        <p:pic>
          <p:nvPicPr>
            <p:cNvPr id="6" name="内容占位符 3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96"/>
            <a:stretch/>
          </p:blipFill>
          <p:spPr>
            <a:xfrm>
              <a:off x="820220" y="1262745"/>
              <a:ext cx="2160000" cy="1620000"/>
            </a:xfrm>
            <a:prstGeom prst="rect">
              <a:avLst/>
            </a:prstGeom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1009960" y="2869218"/>
              <a:ext cx="178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秦山核电站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71188" y="867529"/>
            <a:ext cx="2160000" cy="2049603"/>
            <a:chOff x="4460708" y="967433"/>
            <a:chExt cx="2160000" cy="2044542"/>
          </a:xfrm>
        </p:grpSpPr>
        <p:sp>
          <p:nvSpPr>
            <p:cNvPr id="9" name="矩形 8"/>
            <p:cNvSpPr/>
            <p:nvPr/>
          </p:nvSpPr>
          <p:spPr>
            <a:xfrm>
              <a:off x="4525045" y="2550310"/>
              <a:ext cx="20313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太阳能发电站</a:t>
              </a:r>
            </a:p>
          </p:txBody>
        </p:sp>
        <p:pic>
          <p:nvPicPr>
            <p:cNvPr id="13" name="图片 12"/>
            <p:cNvPicPr preferRelativeResize="0"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60708" y="967433"/>
              <a:ext cx="2160000" cy="1620000"/>
            </a:xfrm>
            <a:prstGeom prst="rect">
              <a:avLst/>
            </a:prstGeom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grpSp>
        <p:nvGrpSpPr>
          <p:cNvPr id="16" name="组合 15"/>
          <p:cNvGrpSpPr/>
          <p:nvPr/>
        </p:nvGrpSpPr>
        <p:grpSpPr>
          <a:xfrm>
            <a:off x="6271709" y="907195"/>
            <a:ext cx="2160000" cy="2009937"/>
            <a:chOff x="2365045" y="3257670"/>
            <a:chExt cx="2160000" cy="2004974"/>
          </a:xfrm>
        </p:grpSpPr>
        <p:pic>
          <p:nvPicPr>
            <p:cNvPr id="8" name="内容占位符 3"/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5045" y="3257670"/>
              <a:ext cx="2160000" cy="1620000"/>
            </a:xfrm>
            <a:prstGeom prst="rect">
              <a:avLst/>
            </a:prstGeom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5" name="矩形 14"/>
            <p:cNvSpPr/>
            <p:nvPr/>
          </p:nvSpPr>
          <p:spPr>
            <a:xfrm>
              <a:off x="2754425" y="4800979"/>
              <a:ext cx="1516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风力发电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6462" y="3056683"/>
            <a:ext cx="2376564" cy="2086818"/>
            <a:chOff x="2577648" y="1115368"/>
            <a:chExt cx="2376564" cy="2081665"/>
          </a:xfrm>
        </p:grpSpPr>
        <p:pic>
          <p:nvPicPr>
            <p:cNvPr id="18" name="内容占位符 3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99"/>
            <a:stretch/>
          </p:blipFill>
          <p:spPr>
            <a:xfrm>
              <a:off x="2685930" y="1115368"/>
              <a:ext cx="2160000" cy="1620000"/>
            </a:xfrm>
            <a:prstGeom prst="rect">
              <a:avLst/>
            </a:prstGeom>
            <a:effectLst>
              <a:outerShdw blurRad="457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9" name="文本框 18"/>
            <p:cNvSpPr txBox="1"/>
            <p:nvPr/>
          </p:nvSpPr>
          <p:spPr>
            <a:xfrm>
              <a:off x="2577648" y="2735368"/>
              <a:ext cx="23765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羊八井地热电站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35525" y="3056683"/>
            <a:ext cx="2321697" cy="2056220"/>
            <a:chOff x="4459859" y="1817472"/>
            <a:chExt cx="2321697" cy="2071242"/>
          </a:xfrm>
        </p:grpSpPr>
        <p:sp>
          <p:nvSpPr>
            <p:cNvPr id="21" name="标题 1"/>
            <p:cNvSpPr txBox="1">
              <a:spLocks/>
            </p:cNvSpPr>
            <p:nvPr/>
          </p:nvSpPr>
          <p:spPr>
            <a:xfrm>
              <a:off x="4459859" y="3513786"/>
              <a:ext cx="2321697" cy="37492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>
                <a:defRPr sz="4400"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1pPr>
              <a:lvl2pPr algn="ctr">
                <a:defRPr sz="4400"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2pPr>
              <a:lvl3pPr algn="ctr">
                <a:defRPr sz="4400"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3pPr>
              <a:lvl4pPr algn="ctr">
                <a:defRPr sz="4400"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4pPr>
              <a:lvl5pPr algn="ctr">
                <a:defRPr sz="4400"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5pPr>
              <a:lvl6pPr indent="457200" algn="ctr">
                <a:defRPr sz="4400"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6pPr>
              <a:lvl7pPr indent="914400" algn="ctr">
                <a:defRPr sz="4400"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7pPr>
              <a:lvl8pPr indent="1371600" algn="ctr">
                <a:defRPr sz="4400"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8pPr>
              <a:lvl9pPr indent="1828800" algn="ctr">
                <a:defRPr sz="4400"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9pPr>
            </a:lstStyle>
            <a:p>
              <a:pPr algn="l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南海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可燃冰开采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2" name="图片 21"/>
            <p:cNvPicPr preferRelativeResize="0">
              <a:picLocks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59860" y="1817472"/>
              <a:ext cx="2160000" cy="1620000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6271709" y="3054259"/>
            <a:ext cx="2160000" cy="2048149"/>
            <a:chOff x="6271709" y="3071988"/>
            <a:chExt cx="2160000" cy="2043092"/>
          </a:xfrm>
        </p:grpSpPr>
        <p:pic>
          <p:nvPicPr>
            <p:cNvPr id="23" name="图片 22"/>
            <p:cNvPicPr preferRelativeResize="0">
              <a:picLocks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71709" y="3071988"/>
              <a:ext cx="2160000" cy="1620000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6455962" y="4653415"/>
              <a:ext cx="1797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氢能的利用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67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1472" y="161546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0" y="218188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2920" y="126440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65994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1723" y="3859082"/>
            <a:ext cx="8746435" cy="833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本堂重点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1.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能源消耗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对环境的影响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. </a:t>
            </a:r>
            <a:r>
              <a:rPr lang="zh-CN" altLang="en-US" dirty="0" smtClean="0">
                <a:cs typeface="Times New Roman" panose="02020603050405020304" pitchFamily="18" charset="0"/>
                <a:sym typeface="+mn-ea"/>
              </a:rPr>
              <a:t>。</a:t>
            </a:r>
            <a:r>
              <a:rPr lang="en-US" altLang="zh-CN" dirty="0" smtClean="0"/>
              <a:t> 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                2.</a:t>
            </a:r>
            <a:r>
              <a:rPr lang="zh-CN" altLang="en-US" dirty="0" smtClean="0"/>
              <a:t>了解</a:t>
            </a:r>
            <a:r>
              <a:rPr lang="zh-CN" altLang="en-US" dirty="0"/>
              <a:t>新能源的开发、利用及其优点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1723" y="4599574"/>
            <a:ext cx="745729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本堂难点</a:t>
            </a:r>
            <a:r>
              <a:rPr lang="zh-CN" altLang="en-US" dirty="0" smtClean="0"/>
              <a:t>：</a:t>
            </a:r>
            <a:r>
              <a:rPr lang="zh-CN" altLang="en-US" dirty="0">
                <a:cs typeface="Times New Roman" panose="02020603050405020304" pitchFamily="18" charset="0"/>
                <a:sym typeface="+mn-ea"/>
              </a:rPr>
              <a:t>认识能量转移和能量转化的</a:t>
            </a:r>
            <a:r>
              <a:rPr lang="zh-CN" altLang="en-US" dirty="0" smtClean="0">
                <a:cs typeface="Times New Roman" panose="02020603050405020304" pitchFamily="18" charset="0"/>
                <a:sym typeface="+mn-ea"/>
              </a:rPr>
              <a:t>方向性</a:t>
            </a:r>
            <a:r>
              <a:rPr lang="zh-CN" altLang="en-US" dirty="0" smtClean="0"/>
              <a:t>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733" y="814541"/>
            <a:ext cx="8132335" cy="310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31839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901" y="604306"/>
            <a:ext cx="6660080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能源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的利用对环境的影响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5840" y="1039185"/>
            <a:ext cx="2539103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196" y="1457544"/>
            <a:ext cx="8769319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桂林）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为了减少能源的利用对环境的污染和破坏，下列做法不正确的是（   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大力发展风力发电					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大力发展火力发电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减少化石燃料的使用					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开发使用电能驱动的电动汽车</a:t>
            </a:r>
          </a:p>
        </p:txBody>
      </p:sp>
      <p:sp>
        <p:nvSpPr>
          <p:cNvPr id="5" name="矩形 4"/>
          <p:cNvSpPr/>
          <p:nvPr/>
        </p:nvSpPr>
        <p:spPr>
          <a:xfrm>
            <a:off x="2558954" y="2122152"/>
            <a:ext cx="49197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05254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9252" y="282788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575" y="807303"/>
            <a:ext cx="8939316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zh-CN" sz="24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齐齐哈尔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“北国好风光，尽在黑龙江”，建设人与自然和诺共存的美丽家园，打响蓝天保卫战，能源问题已成焦点，全球能源将发生巨大变革。下列关于能源问题说法正确的是（　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）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A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．天然气燃烧产生的二氧化碳，不会加剧地球温室效应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	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B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．煤是不可再生的化石能源，它在能源领域重要性有所降低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	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C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．地下石油资源取之不尽用之不竭，可无限开采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	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D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．核电站可完全替代火电站，因为核能是可再生能源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79127" y="2060572"/>
            <a:ext cx="40748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60603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159" y="550218"/>
            <a:ext cx="879673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可再生能源、不可再生能源和新能源的辨析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449" y="1195774"/>
            <a:ext cx="2540199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3938" y="1832856"/>
            <a:ext cx="7181125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下列关于能源说法正确的是（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．太阳能是清洁能源	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．核能是可再生能源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．煤是新型能源	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．电能是一次能源</a:t>
            </a:r>
          </a:p>
        </p:txBody>
      </p:sp>
      <p:sp>
        <p:nvSpPr>
          <p:cNvPr id="11" name="矩形 10"/>
          <p:cNvSpPr/>
          <p:nvPr/>
        </p:nvSpPr>
        <p:spPr>
          <a:xfrm>
            <a:off x="6636774" y="1980015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2624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053" y="321405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811" y="1031949"/>
            <a:ext cx="8414892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辽宁营口）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关于能源、信息和材料，下列说法正确 是（     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．太阳能是可再生能源，是应该优先发展的新能源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LED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灯内的发光二极管是由超导材料制成的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．核电站是利用可控的核聚变释放的能量发电的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．用手机无线上网是利用了超声波传输信号的</a:t>
            </a:r>
          </a:p>
        </p:txBody>
      </p:sp>
      <p:sp>
        <p:nvSpPr>
          <p:cNvPr id="6" name="矩形 5"/>
          <p:cNvSpPr/>
          <p:nvPr/>
        </p:nvSpPr>
        <p:spPr>
          <a:xfrm>
            <a:off x="911725" y="1722217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81837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906" y="160735"/>
            <a:ext cx="767208" cy="68871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81802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AutoShape 2" descr="http://img4.imgtn.bdimg.com/it/u=2106706456,2280156814&amp;fm=26&amp;gp=0.jpg"/>
          <p:cNvSpPr>
            <a:spLocks noChangeAspect="1" noChangeArrowheads="1"/>
          </p:cNvSpPr>
          <p:nvPr/>
        </p:nvSpPr>
        <p:spPr bwMode="auto">
          <a:xfrm>
            <a:off x="155575" y="-144820"/>
            <a:ext cx="304800" cy="30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5445" y="806330"/>
            <a:ext cx="5570756" cy="5245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一、能量转移和能量转化的方向性</a:t>
            </a:r>
          </a:p>
        </p:txBody>
      </p:sp>
      <p:sp>
        <p:nvSpPr>
          <p:cNvPr id="8" name="矩形 7"/>
          <p:cNvSpPr/>
          <p:nvPr/>
        </p:nvSpPr>
        <p:spPr>
          <a:xfrm>
            <a:off x="272505" y="1330845"/>
            <a:ext cx="3043460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．能量转移的方向性</a:t>
            </a:r>
          </a:p>
        </p:txBody>
      </p:sp>
      <p:sp>
        <p:nvSpPr>
          <p:cNvPr id="9" name="矩形 8"/>
          <p:cNvSpPr/>
          <p:nvPr/>
        </p:nvSpPr>
        <p:spPr>
          <a:xfrm>
            <a:off x="1072525" y="1673400"/>
            <a:ext cx="7910703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若把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杯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凉水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放到温度较高的环境中，水是否会自动变热？把水放到温度较低的环境中，水是否会自动变热？</a:t>
            </a:r>
            <a:endParaRPr lang="zh-CN" altLang="en-US" sz="2400" dirty="0"/>
          </a:p>
        </p:txBody>
      </p:sp>
      <p:pic>
        <p:nvPicPr>
          <p:cNvPr id="16" name="图片 15"/>
          <p:cNvPicPr preferRelativeResize="0">
            <a:picLocks noChangeAspect="1"/>
          </p:cNvPicPr>
          <p:nvPr/>
        </p:nvPicPr>
        <p:blipFill rotWithShape="1">
          <a:blip r:embed="rId2" cstate="print"/>
          <a:srcRect t="-3361" r="83259"/>
          <a:stretch/>
        </p:blipFill>
        <p:spPr>
          <a:xfrm>
            <a:off x="6802734" y="2814085"/>
            <a:ext cx="1980000" cy="194404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55576" y="1881120"/>
            <a:ext cx="916949" cy="538925"/>
            <a:chOff x="338250" y="365346"/>
            <a:chExt cx="1043742" cy="872110"/>
          </a:xfrm>
        </p:grpSpPr>
        <p:sp>
          <p:nvSpPr>
            <p:cNvPr id="19" name="Shape 108"/>
            <p:cNvSpPr/>
            <p:nvPr/>
          </p:nvSpPr>
          <p:spPr>
            <a:xfrm>
              <a:off x="338250" y="365346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20" name="Shape 112"/>
            <p:cNvSpPr/>
            <p:nvPr/>
          </p:nvSpPr>
          <p:spPr>
            <a:xfrm>
              <a:off x="372562" y="439610"/>
              <a:ext cx="1009430" cy="74708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73729" y="2814085"/>
            <a:ext cx="6361239" cy="2314020"/>
          </a:xfrm>
          <a:prstGeom prst="rect">
            <a:avLst/>
          </a:prstGeom>
          <a:noFill/>
        </p:spPr>
        <p:txBody>
          <a:bodyPr wrap="square" lIns="91422" tIns="45711" rIns="91422" bIns="45711">
            <a:spAutoFit/>
          </a:bodyPr>
          <a:lstStyle/>
          <a:p>
            <a:pPr defTabSz="913050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分析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：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放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到温度较高的环境中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水吸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热，温度升高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，内能增加。空气的内能传递给水。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defTabSz="913050">
              <a:lnSpc>
                <a:spcPct val="150000"/>
              </a:lnSpc>
              <a:defRPr/>
            </a:pP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将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水放到温度较低的环境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中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水不会自动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变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热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内能会传给空气。</a:t>
            </a:r>
            <a:endParaRPr lang="zh-CN" altLang="en-US" sz="2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0263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2"/>
          <p:cNvSpPr>
            <a:spLocks noChangeArrowheads="1"/>
          </p:cNvSpPr>
          <p:nvPr/>
        </p:nvSpPr>
        <p:spPr bwMode="auto">
          <a:xfrm>
            <a:off x="199589" y="1317434"/>
            <a:ext cx="8722484" cy="23140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dirty="0">
                <a:latin typeface="微软雅黑" panose="020B0503020204020204" pitchFamily="34" charset="-122"/>
              </a:rPr>
              <a:t>在热传递的过程中</a:t>
            </a:r>
            <a:r>
              <a:rPr lang="zh-CN" altLang="en-US" dirty="0" smtClean="0">
                <a:latin typeface="微软雅黑" panose="020B0503020204020204" pitchFamily="34" charset="-122"/>
              </a:rPr>
              <a:t>，内能总是自发</a:t>
            </a:r>
            <a:r>
              <a:rPr lang="zh-CN" altLang="en-US" dirty="0">
                <a:latin typeface="微软雅黑" panose="020B0503020204020204" pitchFamily="34" charset="-122"/>
              </a:rPr>
              <a:t>地从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</a:rPr>
              <a:t>高温物体</a:t>
            </a:r>
            <a:r>
              <a:rPr lang="zh-CN" altLang="en-US" dirty="0">
                <a:latin typeface="微软雅黑" panose="020B0503020204020204" pitchFamily="34" charset="-122"/>
              </a:rPr>
              <a:t>转移到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</a:rPr>
              <a:t>低温物体</a:t>
            </a:r>
            <a:r>
              <a:rPr lang="zh-CN" altLang="en-US" dirty="0">
                <a:latin typeface="微软雅黑" panose="020B0503020204020204" pitchFamily="34" charset="-122"/>
              </a:rPr>
              <a:t>，不能相反。如果要</a:t>
            </a:r>
            <a:r>
              <a:rPr lang="zh-CN" altLang="en-US" dirty="0" smtClean="0">
                <a:latin typeface="微软雅黑" panose="020B0503020204020204" pitchFamily="34" charset="-122"/>
              </a:rPr>
              <a:t>使内能从</a:t>
            </a:r>
            <a:r>
              <a:rPr lang="zh-CN" altLang="en-US" dirty="0">
                <a:latin typeface="微软雅黑" panose="020B0503020204020204" pitchFamily="34" charset="-122"/>
              </a:rPr>
              <a:t>低温物体转移到高温物体，就需要消耗其他形式的能量。 </a:t>
            </a: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dirty="0">
                <a:latin typeface="微软雅黑" panose="020B0503020204020204" pitchFamily="34" charset="-122"/>
              </a:rPr>
              <a:t>例如，电冰箱就需要消耗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</a:rPr>
              <a:t>电能</a:t>
            </a:r>
            <a:r>
              <a:rPr lang="zh-CN" altLang="en-US" dirty="0">
                <a:latin typeface="微软雅黑" panose="020B0503020204020204" pitchFamily="34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391372" y="772546"/>
            <a:ext cx="700381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你见过生活中热量从低温物体转移到高温物体的吗？</a:t>
            </a:r>
            <a:endParaRPr lang="zh-CN" altLang="zh-CN" sz="24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5110" y="242489"/>
            <a:ext cx="916949" cy="538925"/>
            <a:chOff x="338250" y="365346"/>
            <a:chExt cx="1043742" cy="872110"/>
          </a:xfrm>
        </p:grpSpPr>
        <p:sp>
          <p:nvSpPr>
            <p:cNvPr id="5" name="Shape 108"/>
            <p:cNvSpPr/>
            <p:nvPr/>
          </p:nvSpPr>
          <p:spPr>
            <a:xfrm>
              <a:off x="338250" y="365346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372562" y="439610"/>
              <a:ext cx="1009430" cy="74708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70822" y="3879055"/>
            <a:ext cx="541115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说明能量的转移是有方向性的</a:t>
            </a:r>
            <a:r>
              <a:rPr lang="zh-CN" altLang="en-US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211693" y="2588818"/>
            <a:ext cx="3788020" cy="2531958"/>
            <a:chOff x="5060967" y="2514074"/>
            <a:chExt cx="3788020" cy="2525706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9300" y="2514074"/>
              <a:ext cx="1534999" cy="220290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2"/>
            <p:cNvSpPr>
              <a:spLocks noChangeArrowheads="1"/>
            </p:cNvSpPr>
            <p:nvPr/>
          </p:nvSpPr>
          <p:spPr bwMode="auto">
            <a:xfrm>
              <a:off x="5060967" y="4578115"/>
              <a:ext cx="378802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宋体" panose="02010600030101010101" pitchFamily="2" charset="-122"/>
                </a:rPr>
                <a:t>电冰箱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制冷要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消耗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电能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03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2795" y="444401"/>
            <a:ext cx="3043460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方向性</a:t>
            </a:r>
          </a:p>
        </p:txBody>
      </p:sp>
      <p:sp>
        <p:nvSpPr>
          <p:cNvPr id="3" name="矩形 2"/>
          <p:cNvSpPr/>
          <p:nvPr/>
        </p:nvSpPr>
        <p:spPr>
          <a:xfrm>
            <a:off x="423553" y="1008778"/>
            <a:ext cx="221246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）汽车刹车</a:t>
            </a:r>
            <a:endParaRPr lang="zh-CN" altLang="zh-CN" sz="24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矩形 12"/>
          <p:cNvSpPr/>
          <p:nvPr/>
        </p:nvSpPr>
        <p:spPr>
          <a:xfrm>
            <a:off x="262115" y="1352442"/>
            <a:ext cx="7987583" cy="1203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汽车制动时，由于摩擦，动能转化成轮胎、地面和空气的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内能。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711" y="2288841"/>
            <a:ext cx="3296278" cy="165772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90729" y="4308914"/>
            <a:ext cx="6657033" cy="4628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这些消耗的能量不能再自动地被用来驱动汽车。</a:t>
            </a:r>
          </a:p>
        </p:txBody>
      </p:sp>
    </p:spTree>
    <p:extLst>
      <p:ext uri="{BB962C8B-B14F-4D97-AF65-F5344CB8AC3E}">
        <p14:creationId xmlns:p14="http://schemas.microsoft.com/office/powerpoint/2010/main" val="335089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912" y="415607"/>
            <a:ext cx="282801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）汽车的机械能</a:t>
            </a:r>
          </a:p>
        </p:txBody>
      </p:sp>
      <p:sp>
        <p:nvSpPr>
          <p:cNvPr id="4" name="矩形 12"/>
          <p:cNvSpPr>
            <a:spLocks noChangeArrowheads="1"/>
          </p:cNvSpPr>
          <p:nvPr/>
        </p:nvSpPr>
        <p:spPr bwMode="auto">
          <a:xfrm>
            <a:off x="303255" y="899709"/>
            <a:ext cx="819765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从石油中提炼出汽油，内燃机把能源中储备的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转化为汽车的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" name="图片 2"/>
          <p:cNvPicPr preferRelativeResize="0">
            <a:picLocks noChangeAspect="1"/>
          </p:cNvPicPr>
          <p:nvPr/>
        </p:nvPicPr>
        <p:blipFill rotWithShape="1">
          <a:blip r:embed="rId2" cstate="print"/>
          <a:srcRect t="14946" r="64926"/>
          <a:stretch/>
        </p:blipFill>
        <p:spPr>
          <a:xfrm>
            <a:off x="1475223" y="2145597"/>
            <a:ext cx="5609045" cy="1984901"/>
          </a:xfrm>
          <a:prstGeom prst="rect">
            <a:avLst/>
          </a:prstGeom>
          <a:effectLst>
            <a:outerShdw blurRad="6985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6" name="矩形 12"/>
          <p:cNvSpPr>
            <a:spLocks noChangeArrowheads="1"/>
          </p:cNvSpPr>
          <p:nvPr/>
        </p:nvSpPr>
        <p:spPr bwMode="auto">
          <a:xfrm>
            <a:off x="455112" y="4227397"/>
            <a:ext cx="6955750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这些机械能、内能无法再转化回可以被利用的能源</a:t>
            </a:r>
          </a:p>
        </p:txBody>
      </p:sp>
    </p:spTree>
    <p:extLst>
      <p:ext uri="{BB962C8B-B14F-4D97-AF65-F5344CB8AC3E}">
        <p14:creationId xmlns:p14="http://schemas.microsoft.com/office/powerpoint/2010/main" val="869966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894" y="315448"/>
            <a:ext cx="251543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）火力发电</a:t>
            </a:r>
          </a:p>
        </p:txBody>
      </p:sp>
      <p:sp>
        <p:nvSpPr>
          <p:cNvPr id="3" name="矩形 2"/>
          <p:cNvSpPr/>
          <p:nvPr/>
        </p:nvSpPr>
        <p:spPr>
          <a:xfrm>
            <a:off x="93693" y="847676"/>
            <a:ext cx="877221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火力发电厂把煤中贮存的化学能转化为电能，供生产和生活用。</a:t>
            </a:r>
          </a:p>
        </p:txBody>
      </p:sp>
      <p:pic>
        <p:nvPicPr>
          <p:cNvPr id="5" name="图片 4"/>
          <p:cNvPicPr preferRelativeResize="0">
            <a:picLocks noChangeAspect="1"/>
          </p:cNvPicPr>
          <p:nvPr/>
        </p:nvPicPr>
        <p:blipFill rotWithShape="1">
          <a:blip r:embed="rId2" cstate="print"/>
          <a:srcRect t="860" r="62979"/>
          <a:stretch/>
        </p:blipFill>
        <p:spPr>
          <a:xfrm>
            <a:off x="1786747" y="1379905"/>
            <a:ext cx="5406203" cy="2063931"/>
          </a:xfrm>
          <a:prstGeom prst="rect">
            <a:avLst/>
          </a:prstGeom>
          <a:effectLst>
            <a:outerShdw blurRad="6985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7" name="矩形 12"/>
          <p:cNvSpPr/>
          <p:nvPr/>
        </p:nvSpPr>
        <p:spPr>
          <a:xfrm>
            <a:off x="266890" y="3257296"/>
            <a:ext cx="8445919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电器将电能转化为内能、光能、机械能多种形式的能后，这些能量无法再变回能源。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59050" y="4460596"/>
            <a:ext cx="541115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说明能量的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有方向性的</a:t>
            </a:r>
            <a:r>
              <a:rPr lang="zh-CN" altLang="en-US" sz="24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5517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77477" y="369700"/>
            <a:ext cx="8470763" cy="231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小结：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能量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的转化和转移具有方向性，或者说，能量的转化和转移具有不可逆性．</a:t>
            </a:r>
            <a:endParaRPr lang="zh-CN" altLang="zh-CN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是在能量的转化和转移的过程中利用能量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。能源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的利用是有条件的，我们所能利用的能源是有限的，所以需要节约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能源。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9581" y="2683737"/>
            <a:ext cx="4016076" cy="2314038"/>
            <a:chOff x="2579581" y="2677111"/>
            <a:chExt cx="4016076" cy="2308324"/>
          </a:xfrm>
        </p:grpSpPr>
        <p:pic>
          <p:nvPicPr>
            <p:cNvPr id="6" name="图片 5"/>
            <p:cNvPicPr preferRelativeResize="0"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7619" y="2677111"/>
              <a:ext cx="3060000" cy="1800000"/>
            </a:xfrm>
            <a:prstGeom prst="rect">
              <a:avLst/>
            </a:prstGeom>
            <a:effectLst>
              <a:outerShdw blurRad="571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2579581" y="4523770"/>
              <a:ext cx="4016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汽车散失的热不能收集起来</a:t>
              </a:r>
              <a:endPara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0426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302031" y="166667"/>
            <a:ext cx="4401203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二、能源消耗对环境的影响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02031" y="777301"/>
            <a:ext cx="7956135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人类消耗各种能源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时给自己带来了便利，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也给自己造成了麻烦，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不可避免地对环境造成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影响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对环境造成了污染。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495995" y="3871176"/>
            <a:ext cx="82915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化石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主要能源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化石燃料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燃烧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产生的各种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气体与固体废物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和余热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环境造成污染。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 preferRelativeResize="0"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9013" y="2066721"/>
            <a:ext cx="2520000" cy="1804455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0" name="图片 9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1340" y="2066721"/>
            <a:ext cx="2520000" cy="1804455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1" name="图片 10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758" y="2066721"/>
            <a:ext cx="2520000" cy="1804455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4907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1307</Words>
  <Application>Microsoft Office PowerPoint</Application>
  <PresentationFormat>全屏显示(16:9)</PresentationFormat>
  <Paragraphs>123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2020-03-18T01:19:55Z</dcterms:created>
  <dcterms:modified xsi:type="dcterms:W3CDTF">2020-03-14T01:38:15Z</dcterms:modified>
</cp:coreProperties>
</file>